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9"/>
  </p:notesMasterIdLst>
  <p:sldIdLst>
    <p:sldId id="564" r:id="rId2"/>
    <p:sldId id="592" r:id="rId3"/>
    <p:sldId id="258" r:id="rId4"/>
    <p:sldId id="584" r:id="rId5"/>
    <p:sldId id="602" r:id="rId6"/>
    <p:sldId id="586" r:id="rId7"/>
    <p:sldId id="593" r:id="rId8"/>
    <p:sldId id="594" r:id="rId9"/>
    <p:sldId id="595" r:id="rId10"/>
    <p:sldId id="596" r:id="rId11"/>
    <p:sldId id="597" r:id="rId12"/>
    <p:sldId id="598" r:id="rId13"/>
    <p:sldId id="599" r:id="rId14"/>
    <p:sldId id="600" r:id="rId15"/>
    <p:sldId id="601" r:id="rId16"/>
    <p:sldId id="566" r:id="rId17"/>
    <p:sldId id="36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ambria Math" panose="02040503050406030204" pitchFamily="18" charset="0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 Heavy" panose="020F0502020204030203" pitchFamily="34" charset="0"/>
      <p:bold r:id="rId31"/>
      <p:italic r:id="rId32"/>
      <p:boldItalic r:id="rId33"/>
    </p:embeddedFont>
    <p:embeddedFont>
      <p:font typeface="Lato Light" panose="020F0502020204030203" pitchFamily="34" charset="0"/>
      <p:regular r:id="rId34"/>
      <p:bold r:id="rId35"/>
      <p:italic r:id="rId36"/>
      <p:boldItalic r:id="rId3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30D0"/>
    <a:srgbClr val="AF1789"/>
    <a:srgbClr val="76828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2381" autoAdjust="0"/>
  </p:normalViewPr>
  <p:slideViewPr>
    <p:cSldViewPr snapToGrid="0">
      <p:cViewPr varScale="1">
        <p:scale>
          <a:sx n="136" d="100"/>
          <a:sy n="136" d="100"/>
        </p:scale>
        <p:origin x="81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5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020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29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692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130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91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28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16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6671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76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12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5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60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04D5-6780-42CA-8755-6EBD8BA93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5B96AE-C077-4D85-859E-4F72E5AE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F2AC5D-EDD8-4FBF-AF01-BF710FCB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BF9C45-B23A-493D-9D62-2F9C059D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0552E6-263E-4196-ABC0-73B8E57A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48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94D68-8C39-4261-87CE-3809E1C9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4756EC-3035-47AC-963C-D89905384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9F0EE7-7634-454C-9AD1-94D4E4AB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18ED63-01C4-4B9D-A04A-28675B45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953FC-1964-4EB6-A648-7377A322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30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6CA642-CC68-4D33-9768-1989B172D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64EB7D-36AE-4488-AB69-1520D7A80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E36D87-D23A-4724-BE5C-7C2C7D22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AAF7F-265E-426F-AA9B-7AE9FB02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2E19E2-2A02-40BF-B9E1-B9B5B7C2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100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2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ICTURE">
  <p:cSld name="ONE PICTUR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4114800" y="473868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628650" y="4738688"/>
            <a:ext cx="194071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6E869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15350" y="460336"/>
            <a:ext cx="6286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/>
            </a:lvl1pPr>
            <a:lvl2pPr marL="0" lvl="1" indent="0" algn="ctr">
              <a:spcBef>
                <a:spcPts val="0"/>
              </a:spcBef>
              <a:buNone/>
              <a:defRPr sz="1100"/>
            </a:lvl2pPr>
            <a:lvl3pPr marL="0" lvl="2" indent="0" algn="ctr">
              <a:spcBef>
                <a:spcPts val="0"/>
              </a:spcBef>
              <a:buNone/>
              <a:defRPr sz="1100"/>
            </a:lvl3pPr>
            <a:lvl4pPr marL="0" lvl="3" indent="0" algn="ctr">
              <a:spcBef>
                <a:spcPts val="0"/>
              </a:spcBef>
              <a:buNone/>
              <a:defRPr sz="1100"/>
            </a:lvl4pPr>
            <a:lvl5pPr marL="0" lvl="4" indent="0" algn="ctr">
              <a:spcBef>
                <a:spcPts val="0"/>
              </a:spcBef>
              <a:buNone/>
              <a:defRPr sz="1100"/>
            </a:lvl5pPr>
            <a:lvl6pPr marL="0" lvl="5" indent="0" algn="ctr">
              <a:spcBef>
                <a:spcPts val="0"/>
              </a:spcBef>
              <a:buNone/>
              <a:defRPr sz="1100"/>
            </a:lvl6pPr>
            <a:lvl7pPr marL="0" lvl="6" indent="0" algn="ctr">
              <a:spcBef>
                <a:spcPts val="0"/>
              </a:spcBef>
              <a:buNone/>
              <a:defRPr sz="1100"/>
            </a:lvl7pPr>
            <a:lvl8pPr marL="0" lvl="7" indent="0" algn="ctr">
              <a:spcBef>
                <a:spcPts val="0"/>
              </a:spcBef>
              <a:buNone/>
              <a:defRPr sz="1100"/>
            </a:lvl8pPr>
            <a:lvl9pPr marL="0" lvl="8" indent="0" algn="ctr">
              <a:spcBef>
                <a:spcPts val="0"/>
              </a:spcBef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057275" y="1200150"/>
            <a:ext cx="702945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05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24.09.2019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105945" y="1371600"/>
            <a:ext cx="932113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896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24.09.2019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057275" y="1200150"/>
            <a:ext cx="7029450" cy="2400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27861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24.09.2019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9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34248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14477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24.09.2019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8" y="628650"/>
            <a:ext cx="2971800" cy="36985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713983" y="628650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13983" y="2669817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7930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24.09.2019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490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24.09.2019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739675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2720577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701480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82383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9489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115-13B1-441C-92AE-0E3F44B5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4B27-0EAE-4B3F-9C41-2B175AD8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28CFE3-C817-4FDB-B777-4EB0917F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CC1EE7-AD0E-4EEF-8971-654793B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C1030-DA2D-458B-8F27-A84AC662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035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24.09.2019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76285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715008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053733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376285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715008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6053733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1376285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3715008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053733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64741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7A57-BE9A-414E-A3BE-AA513B1EAF5B}" type="datetime1">
              <a:rPr lang="de-DE"/>
              <a:t>24.09.2019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C163-BCAD-4421-B3D9-1C24DE9A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33ECF-917A-4392-A696-1DB18421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A2386-CA3E-426C-948A-B98150B11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97E33-D88D-4347-B09D-06F4BD31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B2AE93-5BE7-4713-AB03-543DEB37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67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B18C-37BF-4785-9C24-56608837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D3E93-9C4D-4F3C-8AF0-8F38CD7E6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AC505D-20CA-434E-A339-64C02B5B9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0E56FE-F4F3-4233-BD20-A51CECA0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5DAEC3-0F3C-45F2-9A3A-DB5E252A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CB6934-17A5-4080-87A5-C134013A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78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57F3F-81F3-4EAE-A387-4818A29B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0CEB85-0066-42B0-81E7-3BFF7617B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830321-7861-4AC7-B9EC-E425EE38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120A1-D767-40BE-9360-10A93D453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4C836D-1836-4C66-89D1-059B8F5A0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BB22FE-D876-4435-A367-106F0370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13D3EA-661B-4A2A-B1EC-49FADAF9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30D591-DF07-4E46-89AB-AC14D818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85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50D27-7D08-4DEA-A573-89398390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E47CC5-9A55-40DE-A5A4-64A3745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AFFACA-FC44-44E2-9635-18929EFB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03BE64-E5D0-4BAF-A9C6-23A3A1EA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06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13EA79-20BD-4187-9A34-23563986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D150F2A-75BB-40BF-9B22-787A9455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27CAD2-45C7-4346-ABFE-A8144DC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638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15A47-BA69-4373-BF27-EA50A9EC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7AC098-DB9B-425B-B5EA-96E29675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0F082C-D18C-4FB2-981C-D48BF4BDE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B9F79-A890-40F5-80CA-B51EB6CF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90ED4A-573C-421A-9D7B-CAC6BF89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8AAB9C-A26B-46ED-8FDA-F9577F86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916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E280-55A2-45B1-B729-FFDEA0C48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8C1D1C-15A8-4F0A-A2C2-ED55B489F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C1BBF7-CFA7-4781-9E56-E0B65D529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3A9630-CAA8-4DF4-9D54-31CBD0E6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2D578D-9AD1-4845-9778-12099B15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4A5C0E-9F8E-4D95-97AB-388BA2D4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85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2628A5-4B2B-4E3C-9E75-FD70FD60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EFF953-79B0-4F0B-8A08-8427F9EA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77EF0-94F0-4097-9F70-B757B1292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B701-DE71-6347-96F8-01FFB614C520}" type="datetime1">
              <a:rPr lang="de-DE" smtClean="0"/>
              <a:t>24.09.2019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3A6CC-37F5-41D8-8144-05426BCE6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40985B-E332-4E23-AEB7-B3615B55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69C487D-8D0D-4865-B357-2EB50919396B}"/>
              </a:ext>
            </a:extLst>
          </p:cNvPr>
          <p:cNvSpPr/>
          <p:nvPr userDrawn="1"/>
        </p:nvSpPr>
        <p:spPr>
          <a:xfrm flipV="1">
            <a:off x="8515350" y="452303"/>
            <a:ext cx="628650" cy="289915"/>
          </a:xfrm>
          <a:custGeom>
            <a:avLst/>
            <a:gdLst>
              <a:gd name="connsiteX0" fmla="*/ 193278 w 838200"/>
              <a:gd name="connsiteY0" fmla="*/ 386553 h 386553"/>
              <a:gd name="connsiteX1" fmla="*/ 838200 w 838200"/>
              <a:gd name="connsiteY1" fmla="*/ 386553 h 386553"/>
              <a:gd name="connsiteX2" fmla="*/ 838200 w 838200"/>
              <a:gd name="connsiteY2" fmla="*/ 0 h 386553"/>
              <a:gd name="connsiteX3" fmla="*/ 193276 w 838200"/>
              <a:gd name="connsiteY3" fmla="*/ 0 h 386553"/>
              <a:gd name="connsiteX4" fmla="*/ 3927 w 838200"/>
              <a:gd name="connsiteY4" fmla="*/ 154325 h 386553"/>
              <a:gd name="connsiteX5" fmla="*/ 0 w 838200"/>
              <a:gd name="connsiteY5" fmla="*/ 193277 h 386553"/>
              <a:gd name="connsiteX6" fmla="*/ 3927 w 838200"/>
              <a:gd name="connsiteY6" fmla="*/ 232228 h 386553"/>
              <a:gd name="connsiteX7" fmla="*/ 193278 w 838200"/>
              <a:gd name="connsiteY7" fmla="*/ 386553 h 38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386553">
                <a:moveTo>
                  <a:pt x="193278" y="386553"/>
                </a:moveTo>
                <a:lnTo>
                  <a:pt x="838200" y="386553"/>
                </a:lnTo>
                <a:lnTo>
                  <a:pt x="838200" y="0"/>
                </a:lnTo>
                <a:lnTo>
                  <a:pt x="193276" y="0"/>
                </a:lnTo>
                <a:cubicBezTo>
                  <a:pt x="99875" y="0"/>
                  <a:pt x="21949" y="66252"/>
                  <a:pt x="3927" y="154325"/>
                </a:cubicBezTo>
                <a:lnTo>
                  <a:pt x="0" y="193277"/>
                </a:lnTo>
                <a:lnTo>
                  <a:pt x="3927" y="232228"/>
                </a:lnTo>
                <a:cubicBezTo>
                  <a:pt x="21949" y="320301"/>
                  <a:pt x="99877" y="386553"/>
                  <a:pt x="193278" y="3865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147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663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3.jp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1" y="2571751"/>
            <a:ext cx="4096322" cy="5551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dirty="0">
                <a:latin typeface="Lato"/>
              </a:rPr>
              <a:t>Der Pooling Layer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52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3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blipFill>
                <a:blip r:embed="rId4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310BB-D2DA-8D40-9343-8B783B49F523}"/>
              </a:ext>
            </a:extLst>
          </p:cNvPr>
          <p:cNvSpPr/>
          <p:nvPr/>
        </p:nvSpPr>
        <p:spPr>
          <a:xfrm>
            <a:off x="872691" y="2620437"/>
            <a:ext cx="537328" cy="52231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03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blipFill>
                <a:blip r:embed="rId4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310BB-D2DA-8D40-9343-8B783B49F523}"/>
              </a:ext>
            </a:extLst>
          </p:cNvPr>
          <p:cNvSpPr/>
          <p:nvPr/>
        </p:nvSpPr>
        <p:spPr>
          <a:xfrm>
            <a:off x="1594093" y="2608511"/>
            <a:ext cx="537328" cy="52231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7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blipFill>
                <a:blip r:embed="rId4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310BB-D2DA-8D40-9343-8B783B49F523}"/>
              </a:ext>
            </a:extLst>
          </p:cNvPr>
          <p:cNvSpPr/>
          <p:nvPr/>
        </p:nvSpPr>
        <p:spPr>
          <a:xfrm>
            <a:off x="2304603" y="2620437"/>
            <a:ext cx="537328" cy="52231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72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84749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847493" cy="732573"/>
              </a:xfrm>
              <a:prstGeom prst="rect">
                <a:avLst/>
              </a:prstGeom>
              <a:blipFill>
                <a:blip r:embed="rId4"/>
                <a:stretch>
                  <a:fillRect l="-680" b="-84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310BB-D2DA-8D40-9343-8B783B49F523}"/>
              </a:ext>
            </a:extLst>
          </p:cNvPr>
          <p:cNvSpPr/>
          <p:nvPr/>
        </p:nvSpPr>
        <p:spPr>
          <a:xfrm>
            <a:off x="890583" y="3133114"/>
            <a:ext cx="537328" cy="5223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0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76413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130D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764136" cy="732573"/>
              </a:xfrm>
              <a:prstGeom prst="rect">
                <a:avLst/>
              </a:prstGeom>
              <a:blipFill>
                <a:blip r:embed="rId4"/>
                <a:stretch>
                  <a:fillRect l="-714" b="-84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310BB-D2DA-8D40-9343-8B783B49F523}"/>
              </a:ext>
            </a:extLst>
          </p:cNvPr>
          <p:cNvSpPr/>
          <p:nvPr/>
        </p:nvSpPr>
        <p:spPr>
          <a:xfrm>
            <a:off x="1594093" y="3123687"/>
            <a:ext cx="537328" cy="522317"/>
          </a:xfrm>
          <a:prstGeom prst="rect">
            <a:avLst/>
          </a:prstGeom>
          <a:solidFill>
            <a:srgbClr val="F130D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6807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130D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680780" cy="732573"/>
              </a:xfrm>
              <a:prstGeom prst="rect">
                <a:avLst/>
              </a:prstGeom>
              <a:blipFill>
                <a:blip r:embed="rId4"/>
                <a:stretch>
                  <a:fillRect l="-746" b="-84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310BB-D2DA-8D40-9343-8B783B49F523}"/>
              </a:ext>
            </a:extLst>
          </p:cNvPr>
          <p:cNvSpPr/>
          <p:nvPr/>
        </p:nvSpPr>
        <p:spPr>
          <a:xfrm>
            <a:off x="2304603" y="3142541"/>
            <a:ext cx="537328" cy="5223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lang="de-DE" sz="2400" b="1" kern="0" dirty="0" err="1">
                <a:solidFill>
                  <a:srgbClr val="768288"/>
                </a:solidFill>
                <a:latin typeface="Lato"/>
                <a:ea typeface="Lato"/>
                <a:cs typeface="Lato"/>
                <a:sym typeface="Lato"/>
              </a:rPr>
              <a:t>Keras</a:t>
            </a:r>
            <a:r>
              <a:rPr lang="de-DE" sz="2400" b="1" kern="0" dirty="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Pooling Operationen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32019E7-4B60-48AB-8255-56695C85BCFE}"/>
                  </a:ext>
                </a:extLst>
              </p:cNvPr>
              <p:cNvSpPr txBox="1"/>
              <p:nvPr/>
            </p:nvSpPr>
            <p:spPr>
              <a:xfrm>
                <a:off x="557612" y="2065879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chemeClr val="accent5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:=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800" dirty="0">
                    <a:solidFill>
                      <a:schemeClr val="accent5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32019E7-4B60-48AB-8255-56695C85B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2" y="2065879"/>
                <a:ext cx="2818105" cy="276999"/>
              </a:xfrm>
              <a:prstGeom prst="rect">
                <a:avLst/>
              </a:prstGeom>
              <a:blipFill>
                <a:blip r:embed="rId3"/>
                <a:stretch>
                  <a:fillRect l="-4933" t="-27273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9EF40D7-23D5-43D8-9C14-72BFD7F2C824}"/>
                  </a:ext>
                </a:extLst>
              </p:cNvPr>
              <p:cNvSpPr txBox="1"/>
              <p:nvPr/>
            </p:nvSpPr>
            <p:spPr>
              <a:xfrm>
                <a:off x="557611" y="2433250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chemeClr val="accent4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sz="1800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800" dirty="0">
                    <a:solidFill>
                      <a:schemeClr val="accent4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9EF40D7-23D5-43D8-9C14-72BFD7F2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1" y="2433250"/>
                <a:ext cx="2818105" cy="276999"/>
              </a:xfrm>
              <a:prstGeom prst="rect">
                <a:avLst/>
              </a:prstGeom>
              <a:blipFill>
                <a:blip r:embed="rId4"/>
                <a:stretch>
                  <a:fillRect l="-4933" t="-33333" r="-3587" b="-5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EA8E68A-4B22-8944-9DD3-5C045083B348}"/>
              </a:ext>
            </a:extLst>
          </p:cNvPr>
          <p:cNvSpPr txBox="1"/>
          <p:nvPr/>
        </p:nvSpPr>
        <p:spPr>
          <a:xfrm>
            <a:off x="5498828" y="1918045"/>
            <a:ext cx="2818105" cy="15844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de-DE" b="1" dirty="0"/>
              <a:t>Average Pooling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de-DE" sz="1800" b="1" dirty="0"/>
              <a:t>Global Max Pooling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de-DE" b="1" dirty="0"/>
              <a:t>Global Average Pooling</a:t>
            </a:r>
            <a:endParaRPr lang="de-DE" sz="1800" b="1" dirty="0"/>
          </a:p>
        </p:txBody>
      </p:sp>
    </p:spTree>
    <p:extLst>
      <p:ext uri="{BB962C8B-B14F-4D97-AF65-F5344CB8AC3E}">
        <p14:creationId xmlns:p14="http://schemas.microsoft.com/office/powerpoint/2010/main" val="999681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0" y="2571750"/>
            <a:ext cx="3436838" cy="55515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Danke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fürs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Zuhören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!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2050" y="3063877"/>
            <a:ext cx="3543300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Gleich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geht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es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weiter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mit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dem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nächsten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Thema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.</a:t>
            </a: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75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74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3" y="311350"/>
            <a:ext cx="5944105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Convolutional Neural Network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Würfel 1">
            <a:extLst>
              <a:ext uri="{FF2B5EF4-FFF2-40B4-BE49-F238E27FC236}">
                <a16:creationId xmlns:a16="http://schemas.microsoft.com/office/drawing/2014/main" id="{922A467C-7CCE-47A0-B7E1-2506DB6135C5}"/>
              </a:ext>
            </a:extLst>
          </p:cNvPr>
          <p:cNvSpPr/>
          <p:nvPr/>
        </p:nvSpPr>
        <p:spPr>
          <a:xfrm>
            <a:off x="640079" y="2114550"/>
            <a:ext cx="928468" cy="914400"/>
          </a:xfrm>
          <a:prstGeom prst="cube">
            <a:avLst>
              <a:gd name="adj" fmla="val 807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C723E7A-2F7A-451E-86E5-95632D38FBAB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225083" y="2608678"/>
            <a:ext cx="414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9F89A73-C803-4A12-B621-F336A695A6AE}"/>
                  </a:ext>
                </a:extLst>
              </p:cNvPr>
              <p:cNvSpPr txBox="1"/>
              <p:nvPr/>
            </p:nvSpPr>
            <p:spPr>
              <a:xfrm>
                <a:off x="651644" y="3102205"/>
                <a:ext cx="81798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×39×3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9F89A73-C803-4A12-B621-F336A695A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4" y="3102205"/>
                <a:ext cx="817981" cy="184666"/>
              </a:xfrm>
              <a:prstGeom prst="rect">
                <a:avLst/>
              </a:prstGeom>
              <a:blipFill>
                <a:blip r:embed="rId3"/>
                <a:stretch>
                  <a:fillRect l="-4478" r="-4478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 descr="Ein Bild, das Katze, Tier, Hauskatze, Säugetier enthält.&#10;&#10;Automatisch generierte Beschreibung">
            <a:extLst>
              <a:ext uri="{FF2B5EF4-FFF2-40B4-BE49-F238E27FC236}">
                <a16:creationId xmlns:a16="http://schemas.microsoft.com/office/drawing/2014/main" id="{085EB67A-0C99-4C1F-B7F8-5B4CAA947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" y="2187821"/>
            <a:ext cx="841113" cy="841113"/>
          </a:xfrm>
          <a:prstGeom prst="rect">
            <a:avLst/>
          </a:prstGeom>
        </p:spPr>
      </p:pic>
      <p:sp>
        <p:nvSpPr>
          <p:cNvPr id="16" name="Würfel 15">
            <a:extLst>
              <a:ext uri="{FF2B5EF4-FFF2-40B4-BE49-F238E27FC236}">
                <a16:creationId xmlns:a16="http://schemas.microsoft.com/office/drawing/2014/main" id="{C38B7807-9C9F-4285-80D7-115812A75A22}"/>
              </a:ext>
            </a:extLst>
          </p:cNvPr>
          <p:cNvSpPr/>
          <p:nvPr/>
        </p:nvSpPr>
        <p:spPr>
          <a:xfrm>
            <a:off x="2441058" y="2072346"/>
            <a:ext cx="934150" cy="914384"/>
          </a:xfrm>
          <a:prstGeom prst="cube">
            <a:avLst>
              <a:gd name="adj" fmla="val 189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97EF391-D1DB-41B9-823D-0B014CDA9BE9}"/>
              </a:ext>
            </a:extLst>
          </p:cNvPr>
          <p:cNvCxnSpPr>
            <a:cxnSpLocks/>
            <a:stCxn id="2" idx="4"/>
            <a:endCxn id="16" idx="2"/>
          </p:cNvCxnSpPr>
          <p:nvPr/>
        </p:nvCxnSpPr>
        <p:spPr>
          <a:xfrm>
            <a:off x="1494691" y="2608678"/>
            <a:ext cx="946367" cy="7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6C3CD1F-CEF4-4A5F-8A1E-ED98D6BE07A2}"/>
              </a:ext>
            </a:extLst>
          </p:cNvPr>
          <p:cNvSpPr txBox="1"/>
          <p:nvPr/>
        </p:nvSpPr>
        <p:spPr>
          <a:xfrm>
            <a:off x="1568547" y="1648015"/>
            <a:ext cx="115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Filter=10</a:t>
            </a:r>
          </a:p>
          <a:p>
            <a:r>
              <a:rPr lang="de-DE" sz="800" dirty="0" err="1"/>
              <a:t>Kernel_size</a:t>
            </a:r>
            <a:r>
              <a:rPr lang="de-DE" sz="800" dirty="0"/>
              <a:t>=(3,3)</a:t>
            </a:r>
          </a:p>
          <a:p>
            <a:r>
              <a:rPr lang="de-DE" sz="800" dirty="0" err="1"/>
              <a:t>Stride</a:t>
            </a:r>
            <a:r>
              <a:rPr lang="de-DE" sz="800" dirty="0"/>
              <a:t>=(1,1)</a:t>
            </a:r>
          </a:p>
          <a:p>
            <a:r>
              <a:rPr lang="de-DE" sz="800" dirty="0"/>
              <a:t>Padding=0 </a:t>
            </a:r>
            <a:r>
              <a:rPr lang="de-DE" sz="800" dirty="0" err="1"/>
              <a:t>or</a:t>
            </a:r>
            <a:r>
              <a:rPr lang="de-DE" sz="800" dirty="0"/>
              <a:t> Valid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2A7FF47-8BD6-4B04-9AFE-28538F3CEDE2}"/>
                  </a:ext>
                </a:extLst>
              </p:cNvPr>
              <p:cNvSpPr txBox="1"/>
              <p:nvPr/>
            </p:nvSpPr>
            <p:spPr>
              <a:xfrm>
                <a:off x="2441058" y="3100745"/>
                <a:ext cx="90293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×37×10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2A7FF47-8BD6-4B04-9AFE-28538F3CE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058" y="3100745"/>
                <a:ext cx="902939" cy="184666"/>
              </a:xfrm>
              <a:prstGeom prst="rect">
                <a:avLst/>
              </a:prstGeom>
              <a:blipFill>
                <a:blip r:embed="rId5"/>
                <a:stretch>
                  <a:fillRect l="-4027" r="-3356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F2D943-82EE-49CD-A2D9-FCF8867E8EF2}"/>
                  </a:ext>
                </a:extLst>
              </p:cNvPr>
              <p:cNvSpPr txBox="1"/>
              <p:nvPr/>
            </p:nvSpPr>
            <p:spPr>
              <a:xfrm>
                <a:off x="1365526" y="3696269"/>
                <a:ext cx="153798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7EF2D943-82EE-49CD-A2D9-FCF8867E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526" y="3696269"/>
                <a:ext cx="1537985" cy="525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D2CFAF-0E5F-4F86-BD9B-ED37F8911AAC}"/>
                  </a:ext>
                </a:extLst>
              </p:cNvPr>
              <p:cNvSpPr txBox="1"/>
              <p:nvPr/>
            </p:nvSpPr>
            <p:spPr>
              <a:xfrm>
                <a:off x="1365526" y="4365426"/>
                <a:ext cx="1920847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39+2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+1=37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D2CFAF-0E5F-4F86-BD9B-ED37F8911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526" y="4365426"/>
                <a:ext cx="1920847" cy="403316"/>
              </a:xfrm>
              <a:prstGeom prst="rect">
                <a:avLst/>
              </a:prstGeom>
              <a:blipFill>
                <a:blip r:embed="rId7"/>
                <a:stretch>
                  <a:fillRect l="-1587" r="-1587" b="-1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Würfel 28">
            <a:extLst>
              <a:ext uri="{FF2B5EF4-FFF2-40B4-BE49-F238E27FC236}">
                <a16:creationId xmlns:a16="http://schemas.microsoft.com/office/drawing/2014/main" id="{93B1AFA4-75AF-4187-8740-CA96FDF2284A}"/>
              </a:ext>
            </a:extLst>
          </p:cNvPr>
          <p:cNvSpPr/>
          <p:nvPr/>
        </p:nvSpPr>
        <p:spPr>
          <a:xfrm>
            <a:off x="4396527" y="1977382"/>
            <a:ext cx="934150" cy="914384"/>
          </a:xfrm>
          <a:prstGeom prst="cube">
            <a:avLst>
              <a:gd name="adj" fmla="val 397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B9DEF5-6C6E-483D-9C85-E65552074718}"/>
              </a:ext>
            </a:extLst>
          </p:cNvPr>
          <p:cNvCxnSpPr>
            <a:cxnSpLocks/>
            <a:stCxn id="16" idx="4"/>
            <a:endCxn id="29" idx="2"/>
          </p:cNvCxnSpPr>
          <p:nvPr/>
        </p:nvCxnSpPr>
        <p:spPr>
          <a:xfrm flipV="1">
            <a:off x="3201777" y="2616248"/>
            <a:ext cx="1194750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F65409B-34F2-4DD8-8238-FB6CB5F95ED6}"/>
              </a:ext>
            </a:extLst>
          </p:cNvPr>
          <p:cNvSpPr txBox="1"/>
          <p:nvPr/>
        </p:nvSpPr>
        <p:spPr>
          <a:xfrm>
            <a:off x="3348114" y="1652892"/>
            <a:ext cx="115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Filter=20</a:t>
            </a:r>
          </a:p>
          <a:p>
            <a:r>
              <a:rPr lang="de-DE" sz="800" dirty="0" err="1"/>
              <a:t>Kernel_size</a:t>
            </a:r>
            <a:r>
              <a:rPr lang="de-DE" sz="800" dirty="0"/>
              <a:t>=(5,5)</a:t>
            </a:r>
          </a:p>
          <a:p>
            <a:r>
              <a:rPr lang="de-DE" sz="800" dirty="0" err="1"/>
              <a:t>Stride</a:t>
            </a:r>
            <a:r>
              <a:rPr lang="de-DE" sz="800" dirty="0"/>
              <a:t>=(2,2)</a:t>
            </a:r>
          </a:p>
          <a:p>
            <a:r>
              <a:rPr lang="de-DE" sz="800" dirty="0"/>
              <a:t>Padding=0 </a:t>
            </a:r>
            <a:r>
              <a:rPr lang="de-DE" sz="800" dirty="0" err="1"/>
              <a:t>or</a:t>
            </a:r>
            <a:r>
              <a:rPr lang="de-DE" sz="800" dirty="0"/>
              <a:t> Valid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53ED1974-50BE-4693-853F-9B2B2A2FAA8B}"/>
                  </a:ext>
                </a:extLst>
              </p:cNvPr>
              <p:cNvSpPr txBox="1"/>
              <p:nvPr/>
            </p:nvSpPr>
            <p:spPr>
              <a:xfrm>
                <a:off x="4315430" y="3100745"/>
                <a:ext cx="90293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×17×20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53ED1974-50BE-4693-853F-9B2B2A2FA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30" y="3100745"/>
                <a:ext cx="902939" cy="184666"/>
              </a:xfrm>
              <a:prstGeom prst="rect">
                <a:avLst/>
              </a:prstGeom>
              <a:blipFill>
                <a:blip r:embed="rId8"/>
                <a:stretch>
                  <a:fillRect l="-4054" r="-4054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Würfel 35">
            <a:extLst>
              <a:ext uri="{FF2B5EF4-FFF2-40B4-BE49-F238E27FC236}">
                <a16:creationId xmlns:a16="http://schemas.microsoft.com/office/drawing/2014/main" id="{548F99EC-D3E7-40FF-B9BB-7E135E165627}"/>
              </a:ext>
            </a:extLst>
          </p:cNvPr>
          <p:cNvSpPr/>
          <p:nvPr/>
        </p:nvSpPr>
        <p:spPr>
          <a:xfrm>
            <a:off x="6413119" y="1869200"/>
            <a:ext cx="934150" cy="914384"/>
          </a:xfrm>
          <a:prstGeom prst="cube">
            <a:avLst>
              <a:gd name="adj" fmla="val 6127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97A9FA1-57B5-46F9-9885-C66F77BD8A6D}"/>
              </a:ext>
            </a:extLst>
          </p:cNvPr>
          <p:cNvCxnSpPr>
            <a:cxnSpLocks/>
            <a:stCxn id="29" idx="4"/>
            <a:endCxn id="36" idx="2"/>
          </p:cNvCxnSpPr>
          <p:nvPr/>
        </p:nvCxnSpPr>
        <p:spPr>
          <a:xfrm flipV="1">
            <a:off x="4967328" y="2606541"/>
            <a:ext cx="1445791" cy="9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C04F7E13-F88A-4A1F-9E38-B57DD8C6830D}"/>
              </a:ext>
            </a:extLst>
          </p:cNvPr>
          <p:cNvSpPr txBox="1"/>
          <p:nvPr/>
        </p:nvSpPr>
        <p:spPr>
          <a:xfrm>
            <a:off x="5387556" y="1648314"/>
            <a:ext cx="115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Filter=40</a:t>
            </a:r>
          </a:p>
          <a:p>
            <a:r>
              <a:rPr lang="de-DE" sz="800" dirty="0" err="1"/>
              <a:t>Kernel_size</a:t>
            </a:r>
            <a:r>
              <a:rPr lang="de-DE" sz="800" dirty="0"/>
              <a:t>=(5,5)</a:t>
            </a:r>
          </a:p>
          <a:p>
            <a:r>
              <a:rPr lang="de-DE" sz="800" dirty="0" err="1"/>
              <a:t>Stride</a:t>
            </a:r>
            <a:r>
              <a:rPr lang="de-DE" sz="800" dirty="0"/>
              <a:t>=(2,2)</a:t>
            </a:r>
          </a:p>
          <a:p>
            <a:r>
              <a:rPr lang="de-DE" sz="800" dirty="0"/>
              <a:t>Padding=0 </a:t>
            </a:r>
            <a:r>
              <a:rPr lang="de-DE" sz="800" dirty="0" err="1"/>
              <a:t>or</a:t>
            </a:r>
            <a:r>
              <a:rPr lang="de-DE" sz="800" dirty="0"/>
              <a:t> Valid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6C3F84-2EAB-4514-93EE-93DCD1C4DD07}"/>
                  </a:ext>
                </a:extLst>
              </p:cNvPr>
              <p:cNvSpPr txBox="1"/>
              <p:nvPr/>
            </p:nvSpPr>
            <p:spPr>
              <a:xfrm>
                <a:off x="6233535" y="3102205"/>
                <a:ext cx="7330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×7×40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6C3F84-2EAB-4514-93EE-93DCD1C4D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35" y="3102205"/>
                <a:ext cx="733021" cy="184666"/>
              </a:xfrm>
              <a:prstGeom prst="rect">
                <a:avLst/>
              </a:prstGeom>
              <a:blipFill>
                <a:blip r:embed="rId9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hteck 42">
            <a:extLst>
              <a:ext uri="{FF2B5EF4-FFF2-40B4-BE49-F238E27FC236}">
                <a16:creationId xmlns:a16="http://schemas.microsoft.com/office/drawing/2014/main" id="{4CCA7259-A13D-42A5-8086-3DD5E44DA7DE}"/>
              </a:ext>
            </a:extLst>
          </p:cNvPr>
          <p:cNvSpPr/>
          <p:nvPr/>
        </p:nvSpPr>
        <p:spPr>
          <a:xfrm>
            <a:off x="7404498" y="1174704"/>
            <a:ext cx="936878" cy="28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900" b="1" dirty="0" err="1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9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1960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EBC36D4-E744-4271-BCAA-9DC1A9AD2BAC}"/>
              </a:ext>
            </a:extLst>
          </p:cNvPr>
          <p:cNvSpPr/>
          <p:nvPr/>
        </p:nvSpPr>
        <p:spPr>
          <a:xfrm>
            <a:off x="7696878" y="1519880"/>
            <a:ext cx="352119" cy="35211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16C3D236-B14A-4E91-B1EE-FFBFF2A95BBB}"/>
              </a:ext>
            </a:extLst>
          </p:cNvPr>
          <p:cNvSpPr/>
          <p:nvPr/>
        </p:nvSpPr>
        <p:spPr>
          <a:xfrm>
            <a:off x="7696880" y="2022898"/>
            <a:ext cx="352119" cy="35211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4EE93B12-9DFC-4FA1-9807-2299B0207069}"/>
              </a:ext>
            </a:extLst>
          </p:cNvPr>
          <p:cNvSpPr/>
          <p:nvPr/>
        </p:nvSpPr>
        <p:spPr>
          <a:xfrm>
            <a:off x="7696879" y="2525916"/>
            <a:ext cx="352119" cy="35211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80EFA21-9CB2-455B-8FDB-E12F5E100A4F}"/>
              </a:ext>
            </a:extLst>
          </p:cNvPr>
          <p:cNvSpPr/>
          <p:nvPr/>
        </p:nvSpPr>
        <p:spPr>
          <a:xfrm>
            <a:off x="7696879" y="3028934"/>
            <a:ext cx="352119" cy="35211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" dirty="0">
                <a:latin typeface="Arial" panose="020B0604020202020204" pitchFamily="34" charset="0"/>
                <a:cs typeface="Arial" panose="020B0604020202020204" pitchFamily="34" charset="0"/>
              </a:rPr>
              <a:t>1960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65DBB47-37CA-4FB8-9948-A5C4A4050DEA}"/>
              </a:ext>
            </a:extLst>
          </p:cNvPr>
          <p:cNvCxnSpPr>
            <a:cxnSpLocks/>
            <a:stCxn id="36" idx="4"/>
            <a:endCxn id="44" idx="2"/>
          </p:cNvCxnSpPr>
          <p:nvPr/>
        </p:nvCxnSpPr>
        <p:spPr>
          <a:xfrm flipV="1">
            <a:off x="6786971" y="1695940"/>
            <a:ext cx="909907" cy="91060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30D5BCE6-8F15-49BA-9F7C-3BE89067F955}"/>
              </a:ext>
            </a:extLst>
          </p:cNvPr>
          <p:cNvCxnSpPr>
            <a:cxnSpLocks/>
            <a:stCxn id="36" idx="4"/>
            <a:endCxn id="45" idx="2"/>
          </p:cNvCxnSpPr>
          <p:nvPr/>
        </p:nvCxnSpPr>
        <p:spPr>
          <a:xfrm flipV="1">
            <a:off x="6786971" y="2198958"/>
            <a:ext cx="909909" cy="40758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92E8BEB-3062-4E26-9D14-48AFB82E39AA}"/>
              </a:ext>
            </a:extLst>
          </p:cNvPr>
          <p:cNvCxnSpPr>
            <a:cxnSpLocks/>
            <a:stCxn id="36" idx="4"/>
            <a:endCxn id="46" idx="2"/>
          </p:cNvCxnSpPr>
          <p:nvPr/>
        </p:nvCxnSpPr>
        <p:spPr>
          <a:xfrm>
            <a:off x="6786971" y="2606541"/>
            <a:ext cx="909908" cy="9543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456C5F0C-064B-486E-A717-3165840E5D2D}"/>
              </a:ext>
            </a:extLst>
          </p:cNvPr>
          <p:cNvCxnSpPr>
            <a:cxnSpLocks/>
            <a:stCxn id="36" idx="4"/>
            <a:endCxn id="47" idx="2"/>
          </p:cNvCxnSpPr>
          <p:nvPr/>
        </p:nvCxnSpPr>
        <p:spPr>
          <a:xfrm>
            <a:off x="6786971" y="2606541"/>
            <a:ext cx="909908" cy="59845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>
            <a:extLst>
              <a:ext uri="{FF2B5EF4-FFF2-40B4-BE49-F238E27FC236}">
                <a16:creationId xmlns:a16="http://schemas.microsoft.com/office/drawing/2014/main" id="{3BCCA1ED-6DAD-4EFF-A02E-6F2E0E8F4162}"/>
              </a:ext>
            </a:extLst>
          </p:cNvPr>
          <p:cNvSpPr/>
          <p:nvPr/>
        </p:nvSpPr>
        <p:spPr>
          <a:xfrm>
            <a:off x="8566378" y="2022898"/>
            <a:ext cx="352119" cy="352119"/>
          </a:xfrm>
          <a:prstGeom prst="ellipse">
            <a:avLst/>
          </a:prstGeom>
          <a:ln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5885705-573D-4E34-B01A-128E15E62EDC}"/>
              </a:ext>
            </a:extLst>
          </p:cNvPr>
          <p:cNvSpPr/>
          <p:nvPr/>
        </p:nvSpPr>
        <p:spPr>
          <a:xfrm>
            <a:off x="8566380" y="2525916"/>
            <a:ext cx="352119" cy="352119"/>
          </a:xfrm>
          <a:prstGeom prst="ellipse">
            <a:avLst/>
          </a:prstGeom>
          <a:ln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C9E3940B-581B-451C-A2CD-62BE037BFFE8}"/>
              </a:ext>
            </a:extLst>
          </p:cNvPr>
          <p:cNvCxnSpPr>
            <a:stCxn id="44" idx="6"/>
            <a:endCxn id="73" idx="2"/>
          </p:cNvCxnSpPr>
          <p:nvPr/>
        </p:nvCxnSpPr>
        <p:spPr>
          <a:xfrm>
            <a:off x="8048997" y="1695940"/>
            <a:ext cx="517381" cy="50301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59F43402-BA7E-4CA2-B0D5-442860C4A497}"/>
              </a:ext>
            </a:extLst>
          </p:cNvPr>
          <p:cNvCxnSpPr>
            <a:stCxn id="45" idx="6"/>
            <a:endCxn id="73" idx="2"/>
          </p:cNvCxnSpPr>
          <p:nvPr/>
        </p:nvCxnSpPr>
        <p:spPr>
          <a:xfrm>
            <a:off x="8048999" y="2198958"/>
            <a:ext cx="51737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4540231-785D-4809-9D11-3BD60D04B24B}"/>
              </a:ext>
            </a:extLst>
          </p:cNvPr>
          <p:cNvCxnSpPr>
            <a:stCxn id="46" idx="6"/>
            <a:endCxn id="73" idx="2"/>
          </p:cNvCxnSpPr>
          <p:nvPr/>
        </p:nvCxnSpPr>
        <p:spPr>
          <a:xfrm flipV="1">
            <a:off x="8048998" y="2198958"/>
            <a:ext cx="517380" cy="50301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2CF8FDD-9242-4A5C-9DE6-7A196C5D8986}"/>
              </a:ext>
            </a:extLst>
          </p:cNvPr>
          <p:cNvCxnSpPr>
            <a:stCxn id="47" idx="6"/>
            <a:endCxn id="73" idx="2"/>
          </p:cNvCxnSpPr>
          <p:nvPr/>
        </p:nvCxnSpPr>
        <p:spPr>
          <a:xfrm flipV="1">
            <a:off x="8048998" y="2198958"/>
            <a:ext cx="517380" cy="100603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95D4CDBF-D451-45E8-A471-74F9DA18784C}"/>
              </a:ext>
            </a:extLst>
          </p:cNvPr>
          <p:cNvCxnSpPr>
            <a:stCxn id="44" idx="6"/>
            <a:endCxn id="74" idx="2"/>
          </p:cNvCxnSpPr>
          <p:nvPr/>
        </p:nvCxnSpPr>
        <p:spPr>
          <a:xfrm>
            <a:off x="8048997" y="1695940"/>
            <a:ext cx="517383" cy="100603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F7529D86-DCB4-43DB-96B2-5D1BD572E433}"/>
              </a:ext>
            </a:extLst>
          </p:cNvPr>
          <p:cNvCxnSpPr>
            <a:stCxn id="45" idx="6"/>
            <a:endCxn id="74" idx="2"/>
          </p:cNvCxnSpPr>
          <p:nvPr/>
        </p:nvCxnSpPr>
        <p:spPr>
          <a:xfrm>
            <a:off x="8048999" y="2198958"/>
            <a:ext cx="517381" cy="50301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04AA0385-BE52-4BE9-98ED-A1BEDABB17EE}"/>
              </a:ext>
            </a:extLst>
          </p:cNvPr>
          <p:cNvCxnSpPr>
            <a:stCxn id="46" idx="6"/>
            <a:endCxn id="74" idx="2"/>
          </p:cNvCxnSpPr>
          <p:nvPr/>
        </p:nvCxnSpPr>
        <p:spPr>
          <a:xfrm>
            <a:off x="8048998" y="2701976"/>
            <a:ext cx="517382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AEDB7B86-D79E-4B38-A631-3B886D7E0F77}"/>
              </a:ext>
            </a:extLst>
          </p:cNvPr>
          <p:cNvCxnSpPr>
            <a:stCxn id="47" idx="6"/>
            <a:endCxn id="74" idx="2"/>
          </p:cNvCxnSpPr>
          <p:nvPr/>
        </p:nvCxnSpPr>
        <p:spPr>
          <a:xfrm flipV="1">
            <a:off x="8048998" y="2701976"/>
            <a:ext cx="517382" cy="50301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30">
            <a:extLst>
              <a:ext uri="{FF2B5EF4-FFF2-40B4-BE49-F238E27FC236}">
                <a16:creationId xmlns:a16="http://schemas.microsoft.com/office/drawing/2014/main" id="{7F724D8F-E61C-4F79-954F-AF95D38C1960}"/>
              </a:ext>
            </a:extLst>
          </p:cNvPr>
          <p:cNvGrpSpPr/>
          <p:nvPr/>
        </p:nvGrpSpPr>
        <p:grpSpPr>
          <a:xfrm>
            <a:off x="4713297" y="4176207"/>
            <a:ext cx="3979255" cy="592535"/>
            <a:chOff x="1219200" y="3886196"/>
            <a:chExt cx="3435494" cy="2561171"/>
          </a:xfrm>
        </p:grpSpPr>
        <p:sp>
          <p:nvSpPr>
            <p:cNvPr id="92" name="Rounded Rectangle 9">
              <a:extLst>
                <a:ext uri="{FF2B5EF4-FFF2-40B4-BE49-F238E27FC236}">
                  <a16:creationId xmlns:a16="http://schemas.microsoft.com/office/drawing/2014/main" id="{5DBB4A87-5E07-492A-9DF2-57E4C92CD803}"/>
                </a:ext>
              </a:extLst>
            </p:cNvPr>
            <p:cNvSpPr/>
            <p:nvPr/>
          </p:nvSpPr>
          <p:spPr>
            <a:xfrm rot="5400000">
              <a:off x="1775076" y="3492682"/>
              <a:ext cx="2486100" cy="327313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Chevron 10">
              <a:extLst>
                <a:ext uri="{FF2B5EF4-FFF2-40B4-BE49-F238E27FC236}">
                  <a16:creationId xmlns:a16="http://schemas.microsoft.com/office/drawing/2014/main" id="{83E0E3F1-AD09-4E9E-ACB0-FE6675B41A81}"/>
                </a:ext>
              </a:extLst>
            </p:cNvPr>
            <p:cNvSpPr/>
            <p:nvPr/>
          </p:nvSpPr>
          <p:spPr>
            <a:xfrm>
              <a:off x="1219200" y="3886199"/>
              <a:ext cx="311728" cy="2486100"/>
            </a:xfrm>
            <a:prstGeom prst="chevron">
              <a:avLst>
                <a:gd name="adj" fmla="val 3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94" name="TextBox 18">
              <a:extLst>
                <a:ext uri="{FF2B5EF4-FFF2-40B4-BE49-F238E27FC236}">
                  <a16:creationId xmlns:a16="http://schemas.microsoft.com/office/drawing/2014/main" id="{A8B12031-9365-4420-9E11-098C7EA334DD}"/>
                </a:ext>
              </a:extLst>
            </p:cNvPr>
            <p:cNvSpPr txBox="1"/>
            <p:nvPr/>
          </p:nvSpPr>
          <p:spPr>
            <a:xfrm>
              <a:off x="1559747" y="3886196"/>
              <a:ext cx="3039342" cy="25611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de-DE" sz="1350" b="1" spc="15" dirty="0">
                  <a:solidFill>
                    <a:schemeClr val="bg1"/>
                  </a:solidFill>
                </a:rPr>
                <a:t>Je Tiefer im Netz je kleiner die Dimension und je größer die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1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Pooling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06559C-4407-4F2E-BC62-86E1870189F2}"/>
              </a:ext>
            </a:extLst>
          </p:cNvPr>
          <p:cNvSpPr/>
          <p:nvPr/>
        </p:nvSpPr>
        <p:spPr>
          <a:xfrm>
            <a:off x="126104" y="1037632"/>
            <a:ext cx="2944198" cy="31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z="1050" b="1" dirty="0" err="1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de-DE" sz="1050" b="1" dirty="0" err="1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5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MaxPooling2D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(..</a:t>
            </a:r>
            <a:r>
              <a:rPr lang="de-DE" sz="105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B46753-FC2A-465D-90E2-9333E77FD1D0}"/>
              </a:ext>
            </a:extLst>
          </p:cNvPr>
          <p:cNvSpPr/>
          <p:nvPr/>
        </p:nvSpPr>
        <p:spPr>
          <a:xfrm>
            <a:off x="354009" y="1586234"/>
            <a:ext cx="2528256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MaxPooling2D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81A4C569-EB84-4FC3-93DA-9CE2D1171397}"/>
              </a:ext>
            </a:extLst>
          </p:cNvPr>
          <p:cNvCxnSpPr>
            <a:cxnSpLocks/>
          </p:cNvCxnSpPr>
          <p:nvPr/>
        </p:nvCxnSpPr>
        <p:spPr>
          <a:xfrm rot="5400000">
            <a:off x="1304105" y="1334144"/>
            <a:ext cx="276099" cy="312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F723D33A-E86B-4B66-A3E0-2EE497E7AC33}"/>
              </a:ext>
            </a:extLst>
          </p:cNvPr>
          <p:cNvSpPr/>
          <p:nvPr/>
        </p:nvSpPr>
        <p:spPr>
          <a:xfrm>
            <a:off x="354009" y="2202728"/>
            <a:ext cx="3074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Pool_size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=(2, 2)</a:t>
            </a:r>
            <a:endParaRPr lang="de-D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strides=None</a:t>
            </a:r>
            <a:endParaRPr lang="de-D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297738" y="3931353"/>
            <a:ext cx="4182555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MaxPooling2D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b="1" dirty="0" err="1"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de-DE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-DE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(2,2)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4826826" y="2349571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cxnSpLocks/>
            <a:stCxn id="21" idx="6"/>
            <a:endCxn id="44" idx="2"/>
          </p:cNvCxnSpPr>
          <p:nvPr/>
        </p:nvCxnSpPr>
        <p:spPr>
          <a:xfrm>
            <a:off x="5466163" y="2669240"/>
            <a:ext cx="86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BD6A0CC5-9B5B-429E-B9EE-0A06556491D5}"/>
              </a:ext>
            </a:extLst>
          </p:cNvPr>
          <p:cNvCxnSpPr>
            <a:cxnSpLocks/>
            <a:stCxn id="19" idx="1"/>
            <a:endCxn id="37" idx="1"/>
          </p:cNvCxnSpPr>
          <p:nvPr/>
        </p:nvCxnSpPr>
        <p:spPr>
          <a:xfrm rot="10800000" flipV="1">
            <a:off x="297739" y="2525894"/>
            <a:ext cx="56271" cy="1642062"/>
          </a:xfrm>
          <a:prstGeom prst="curvedConnector3">
            <a:avLst>
              <a:gd name="adj1" fmla="val 506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Würfel 43">
            <a:extLst>
              <a:ext uri="{FF2B5EF4-FFF2-40B4-BE49-F238E27FC236}">
                <a16:creationId xmlns:a16="http://schemas.microsoft.com/office/drawing/2014/main" id="{2DEAB968-B3F8-45CE-87C3-C5246FD5786C}"/>
              </a:ext>
            </a:extLst>
          </p:cNvPr>
          <p:cNvSpPr/>
          <p:nvPr/>
        </p:nvSpPr>
        <p:spPr>
          <a:xfrm>
            <a:off x="6327439" y="1490192"/>
            <a:ext cx="1863970" cy="189210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9" grpId="0"/>
      <p:bldP spid="37" grpId="0"/>
      <p:bldP spid="21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Pooling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875208" y="2732025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cxnSpLocks/>
            <a:stCxn id="21" idx="6"/>
            <a:endCxn id="6" idx="2"/>
          </p:cNvCxnSpPr>
          <p:nvPr/>
        </p:nvCxnSpPr>
        <p:spPr>
          <a:xfrm flipV="1">
            <a:off x="1514545" y="3039311"/>
            <a:ext cx="1262289" cy="12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Würfel 5">
            <a:extLst>
              <a:ext uri="{FF2B5EF4-FFF2-40B4-BE49-F238E27FC236}">
                <a16:creationId xmlns:a16="http://schemas.microsoft.com/office/drawing/2014/main" id="{DCCC4881-47B5-43CD-A4D3-C84317F4E409}"/>
              </a:ext>
            </a:extLst>
          </p:cNvPr>
          <p:cNvSpPr/>
          <p:nvPr/>
        </p:nvSpPr>
        <p:spPr>
          <a:xfrm>
            <a:off x="2776834" y="1860263"/>
            <a:ext cx="1863970" cy="189210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48B8CB0-C2CD-4F2F-B9BB-4170210E8911}"/>
              </a:ext>
            </a:extLst>
          </p:cNvPr>
          <p:cNvSpPr/>
          <p:nvPr/>
        </p:nvSpPr>
        <p:spPr>
          <a:xfrm>
            <a:off x="2087786" y="1500146"/>
            <a:ext cx="3485350" cy="28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Conv2D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900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32, </a:t>
            </a:r>
            <a:r>
              <a:rPr lang="de-DE" sz="900" b="1" dirty="0" err="1"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de-DE" sz="900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-DE" sz="900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(2,2), </a:t>
            </a:r>
            <a:r>
              <a:rPr lang="de-DE" sz="900" b="1" dirty="0" err="1">
                <a:latin typeface="Courier New"/>
                <a:ea typeface="Courier New"/>
                <a:cs typeface="Courier New"/>
                <a:sym typeface="Courier New"/>
              </a:rPr>
              <a:t>strides</a:t>
            </a:r>
            <a:r>
              <a:rPr lang="de-DE" sz="900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-DE" sz="900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(2,2)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2048241-8859-414E-B7ED-7717F6B6341A}"/>
                  </a:ext>
                </a:extLst>
              </p:cNvPr>
              <p:cNvSpPr txBox="1"/>
              <p:nvPr/>
            </p:nvSpPr>
            <p:spPr>
              <a:xfrm>
                <a:off x="894490" y="3445255"/>
                <a:ext cx="68127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16×16×3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2048241-8859-414E-B7ED-7717F6B6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90" y="3445255"/>
                <a:ext cx="681277" cy="184666"/>
              </a:xfrm>
              <a:prstGeom prst="rect">
                <a:avLst/>
              </a:prstGeom>
              <a:blipFill>
                <a:blip r:embed="rId3"/>
                <a:stretch>
                  <a:fillRect l="-3636" r="-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AEB4C25-8DAC-4F16-80DC-85A9786C4326}"/>
              </a:ext>
            </a:extLst>
          </p:cNvPr>
          <p:cNvSpPr/>
          <p:nvPr/>
        </p:nvSpPr>
        <p:spPr>
          <a:xfrm rot="2665793">
            <a:off x="4428586" y="3231800"/>
            <a:ext cx="94273" cy="667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4D550AE3-9B32-4801-9157-9C630D2A5510}"/>
              </a:ext>
            </a:extLst>
          </p:cNvPr>
          <p:cNvSpPr/>
          <p:nvPr/>
        </p:nvSpPr>
        <p:spPr>
          <a:xfrm rot="5400000">
            <a:off x="3407846" y="3166088"/>
            <a:ext cx="109935" cy="13742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5BCE990-4255-48F7-9B2C-CC8B2849DDF3}"/>
                  </a:ext>
                </a:extLst>
              </p:cNvPr>
              <p:cNvSpPr txBox="1"/>
              <p:nvPr/>
            </p:nvSpPr>
            <p:spPr>
              <a:xfrm>
                <a:off x="3097440" y="2959360"/>
                <a:ext cx="5963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×8×32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5BCE990-4255-48F7-9B2C-CC8B2849D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440" y="2959360"/>
                <a:ext cx="596317" cy="184666"/>
              </a:xfrm>
              <a:prstGeom prst="rect">
                <a:avLst/>
              </a:prstGeom>
              <a:blipFill>
                <a:blip r:embed="rId4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84879B3F-8021-4B37-8232-7AC019D01C3B}"/>
              </a:ext>
            </a:extLst>
          </p:cNvPr>
          <p:cNvSpPr txBox="1"/>
          <p:nvPr/>
        </p:nvSpPr>
        <p:spPr>
          <a:xfrm>
            <a:off x="4472577" y="3520689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32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EBD21F5-CDDD-4285-BC39-1AD0E427D518}"/>
              </a:ext>
            </a:extLst>
          </p:cNvPr>
          <p:cNvSpPr txBox="1"/>
          <p:nvPr/>
        </p:nvSpPr>
        <p:spPr>
          <a:xfrm>
            <a:off x="3298344" y="388226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8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FBAC70C-F2CD-7648-BBDB-189A7078E74E}"/>
              </a:ext>
            </a:extLst>
          </p:cNvPr>
          <p:cNvCxnSpPr>
            <a:cxnSpLocks/>
            <a:stCxn id="6" idx="4"/>
            <a:endCxn id="36" idx="2"/>
          </p:cNvCxnSpPr>
          <p:nvPr/>
        </p:nvCxnSpPr>
        <p:spPr>
          <a:xfrm flipV="1">
            <a:off x="4174812" y="3034450"/>
            <a:ext cx="1788349" cy="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Würfel 35">
            <a:extLst>
              <a:ext uri="{FF2B5EF4-FFF2-40B4-BE49-F238E27FC236}">
                <a16:creationId xmlns:a16="http://schemas.microsoft.com/office/drawing/2014/main" id="{A6242200-1859-EE48-99E9-586CF998E50D}"/>
              </a:ext>
            </a:extLst>
          </p:cNvPr>
          <p:cNvSpPr/>
          <p:nvPr/>
        </p:nvSpPr>
        <p:spPr>
          <a:xfrm>
            <a:off x="5963161" y="2128912"/>
            <a:ext cx="1431574" cy="1453182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1E5E6EF-D448-DD47-93DB-15DC243BA3BB}"/>
              </a:ext>
            </a:extLst>
          </p:cNvPr>
          <p:cNvSpPr/>
          <p:nvPr/>
        </p:nvSpPr>
        <p:spPr>
          <a:xfrm>
            <a:off x="5669375" y="1500146"/>
            <a:ext cx="2274792" cy="28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9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MaxPooling2D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900" b="1" dirty="0" err="1">
                <a:latin typeface="Courier New"/>
                <a:ea typeface="Courier New"/>
                <a:cs typeface="Courier New"/>
                <a:sym typeface="Courier New"/>
              </a:rPr>
              <a:t>pool_size</a:t>
            </a:r>
            <a:r>
              <a:rPr lang="de-DE" sz="900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-DE" sz="900" b="1" dirty="0">
                <a:solidFill>
                  <a:srgbClr val="AF1789"/>
                </a:solidFill>
                <a:latin typeface="Courier New"/>
                <a:ea typeface="Courier New"/>
                <a:cs typeface="Courier New"/>
                <a:sym typeface="Courier New"/>
              </a:rPr>
              <a:t>(2,2)</a:t>
            </a:r>
            <a:r>
              <a:rPr lang="de-DE" sz="9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38" name="Geschweifte Klammer rechts 37">
            <a:extLst>
              <a:ext uri="{FF2B5EF4-FFF2-40B4-BE49-F238E27FC236}">
                <a16:creationId xmlns:a16="http://schemas.microsoft.com/office/drawing/2014/main" id="{838AE4E7-E58E-DC46-81A2-E73602BF0070}"/>
              </a:ext>
            </a:extLst>
          </p:cNvPr>
          <p:cNvSpPr/>
          <p:nvPr/>
        </p:nvSpPr>
        <p:spPr>
          <a:xfrm rot="2665793">
            <a:off x="7228369" y="3236079"/>
            <a:ext cx="115188" cy="4838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B95E89DA-9BDE-BD4A-ABB5-5A5389952896}"/>
              </a:ext>
            </a:extLst>
          </p:cNvPr>
          <p:cNvSpPr/>
          <p:nvPr/>
        </p:nvSpPr>
        <p:spPr>
          <a:xfrm rot="5400000">
            <a:off x="6424454" y="3175342"/>
            <a:ext cx="144062" cy="10315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CC628BA4-B3E4-B643-BEB5-E65AB8CCA400}"/>
                  </a:ext>
                </a:extLst>
              </p:cNvPr>
              <p:cNvSpPr txBox="1"/>
              <p:nvPr/>
            </p:nvSpPr>
            <p:spPr>
              <a:xfrm>
                <a:off x="6210454" y="2949417"/>
                <a:ext cx="5963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×4×32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CC628BA4-B3E4-B643-BEB5-E65AB8CCA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454" y="2949417"/>
                <a:ext cx="596317" cy="184666"/>
              </a:xfrm>
              <a:prstGeom prst="rect">
                <a:avLst/>
              </a:prstGeom>
              <a:blipFill>
                <a:blip r:embed="rId5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9B00758D-87BD-BD4C-81C6-D7C5FBBEF6F3}"/>
              </a:ext>
            </a:extLst>
          </p:cNvPr>
          <p:cNvSpPr txBox="1"/>
          <p:nvPr/>
        </p:nvSpPr>
        <p:spPr>
          <a:xfrm>
            <a:off x="7230740" y="3445255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32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3CA26A3-F649-4B48-BD1A-0104BFA4D537}"/>
              </a:ext>
            </a:extLst>
          </p:cNvPr>
          <p:cNvSpPr txBox="1"/>
          <p:nvPr/>
        </p:nvSpPr>
        <p:spPr>
          <a:xfrm>
            <a:off x="6380212" y="376313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AB6BAC5-85C1-DD47-A619-50FA670CE92B}"/>
                  </a:ext>
                </a:extLst>
              </p:cNvPr>
              <p:cNvSpPr txBox="1"/>
              <p:nvPr/>
            </p:nvSpPr>
            <p:spPr>
              <a:xfrm>
                <a:off x="5280154" y="4340463"/>
                <a:ext cx="1366015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AB6BAC5-85C1-DD47-A619-50FA670CE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54" y="4340463"/>
                <a:ext cx="1366015" cy="467564"/>
              </a:xfrm>
              <a:prstGeom prst="rect">
                <a:avLst/>
              </a:prstGeom>
              <a:blipFill>
                <a:blip r:embed="rId6"/>
                <a:stretch>
                  <a:fillRect l="-926" t="-2632" r="-2778" b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5123A6B8-5851-D045-A22E-A8B0218504AA}"/>
                  </a:ext>
                </a:extLst>
              </p:cNvPr>
              <p:cNvSpPr txBox="1"/>
              <p:nvPr/>
            </p:nvSpPr>
            <p:spPr>
              <a:xfrm>
                <a:off x="7012249" y="4401409"/>
                <a:ext cx="1476238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5123A6B8-5851-D045-A22E-A8B021850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249" y="4401409"/>
                <a:ext cx="1476238" cy="345672"/>
              </a:xfrm>
              <a:prstGeom prst="rect">
                <a:avLst/>
              </a:prstGeom>
              <a:blipFill>
                <a:blip r:embed="rId7"/>
                <a:stretch>
                  <a:fillRect l="-2066" t="-3509" r="-2066" b="-14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6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4" grpId="0"/>
      <p:bldP spid="14" grpId="0" animBg="1"/>
      <p:bldP spid="69" grpId="0" animBg="1"/>
      <p:bldP spid="71" grpId="0"/>
      <p:bldP spid="15" grpId="0"/>
      <p:bldP spid="73" grpId="0"/>
      <p:bldP spid="36" grpId="0" animBg="1"/>
      <p:bldP spid="37" grpId="0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Pooling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9B3CD67-5CE0-C849-8806-25AB688F2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63"/>
          <a:stretch/>
        </p:blipFill>
        <p:spPr>
          <a:xfrm>
            <a:off x="1753386" y="917650"/>
            <a:ext cx="5637228" cy="397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blipFill>
                <a:blip r:embed="rId4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07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blipFill>
                <a:blip r:embed="rId4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310BB-D2DA-8D40-9343-8B783B49F523}"/>
              </a:ext>
            </a:extLst>
          </p:cNvPr>
          <p:cNvSpPr/>
          <p:nvPr/>
        </p:nvSpPr>
        <p:spPr>
          <a:xfrm>
            <a:off x="876693" y="2117188"/>
            <a:ext cx="537328" cy="52231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11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blipFill>
                <a:blip r:embed="rId4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310BB-D2DA-8D40-9343-8B783B49F523}"/>
              </a:ext>
            </a:extLst>
          </p:cNvPr>
          <p:cNvSpPr/>
          <p:nvPr/>
        </p:nvSpPr>
        <p:spPr>
          <a:xfrm>
            <a:off x="1594093" y="2117188"/>
            <a:ext cx="537328" cy="5223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7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Max Pooling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Operation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/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4C572FE-1F2A-45D9-B421-5769E5F2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" y="2117188"/>
                <a:ext cx="2763769" cy="1528816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/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F6B67-07B1-41F7-8C70-123E0CEE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4" y="2492355"/>
                <a:ext cx="1930850" cy="754630"/>
              </a:xfrm>
              <a:prstGeom prst="rect">
                <a:avLst/>
              </a:prstGeom>
              <a:blipFill>
                <a:blip r:embed="rId4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AB7F7C7-BE7F-4E38-99B0-AEBBC270B755}"/>
              </a:ext>
            </a:extLst>
          </p:cNvPr>
          <p:cNvSpPr txBox="1"/>
          <p:nvPr/>
        </p:nvSpPr>
        <p:spPr>
          <a:xfrm>
            <a:off x="715926" y="115540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Pool_size</a:t>
            </a:r>
            <a:r>
              <a:rPr lang="de-DE" dirty="0"/>
              <a:t> = (2,2); </a:t>
            </a:r>
            <a:r>
              <a:rPr lang="de-DE" dirty="0" err="1"/>
              <a:t>Stride</a:t>
            </a:r>
            <a:r>
              <a:rPr lang="de-DE" dirty="0"/>
              <a:t> = (2,2)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9CA3C73-2F75-4BF0-8366-729EFF778C51}"/>
              </a:ext>
            </a:extLst>
          </p:cNvPr>
          <p:cNvSpPr/>
          <p:nvPr/>
        </p:nvSpPr>
        <p:spPr>
          <a:xfrm>
            <a:off x="283535" y="1229832"/>
            <a:ext cx="432391" cy="22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49310BB-D2DA-8D40-9343-8B783B49F523}"/>
              </a:ext>
            </a:extLst>
          </p:cNvPr>
          <p:cNvSpPr/>
          <p:nvPr/>
        </p:nvSpPr>
        <p:spPr>
          <a:xfrm>
            <a:off x="2305565" y="2117188"/>
            <a:ext cx="537328" cy="522317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8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454</Words>
  <Application>Microsoft Office PowerPoint</Application>
  <PresentationFormat>Bildschirmpräsentation (16:9)</PresentationFormat>
  <Paragraphs>103</Paragraphs>
  <Slides>17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8" baseType="lpstr">
      <vt:lpstr>Lato</vt:lpstr>
      <vt:lpstr>Symbol</vt:lpstr>
      <vt:lpstr>Arial</vt:lpstr>
      <vt:lpstr>Courier New</vt:lpstr>
      <vt:lpstr>Lato Light</vt:lpstr>
      <vt:lpstr>Wingdings</vt:lpstr>
      <vt:lpstr>Cambria Math</vt:lpstr>
      <vt:lpstr>Calibri</vt:lpstr>
      <vt:lpstr>Calibri Light</vt:lpstr>
      <vt:lpstr>Lato Heavy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Saif Al-Dilaimi</cp:lastModifiedBy>
  <cp:revision>149</cp:revision>
  <dcterms:modified xsi:type="dcterms:W3CDTF">2019-09-24T16:53:33Z</dcterms:modified>
</cp:coreProperties>
</file>